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2" r:id="rId5"/>
    <p:sldId id="256" r:id="rId6"/>
    <p:sldId id="260" r:id="rId7"/>
    <p:sldId id="257" r:id="rId8"/>
    <p:sldId id="261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757"/>
    <a:srgbClr val="FDCEDF"/>
    <a:srgbClr val="F8E8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C9CB3F-B8C5-0AF7-B20C-6932E66D5589}" v="55" dt="2024-03-13T15:43:12.267"/>
    <p1510:client id="{2D4C6815-4C90-69A5-07FB-70907BE1DB1E}" v="34" dt="2024-03-13T15:44:30.409"/>
    <p1510:client id="{5FA0FB75-F414-C46B-D900-F698C7AC5A3E}" v="708" dt="2024-03-13T10:50:42.423"/>
    <p1510:client id="{AD847647-D0ED-416F-A28D-A38BE1F1336C}" v="657" dt="2024-03-13T16:03:59.851"/>
    <p1510:client id="{C65D64D2-4034-4D30-94C9-BA951BF90BFC}" v="304" dt="2024-03-13T15:59:49.249"/>
    <p1510:client id="{E968C411-7028-BC9A-E591-717DB2ED2BB9}" v="6" vWet="7" dt="2024-03-13T15:05:46.3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CD34B-D2EA-D0BB-CA08-CFD85B55C7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81CE66-9AFD-8480-7501-01FF02AEF1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135DC-ADDD-62CF-706E-D57C49B3A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3CD3B-3962-474E-A131-8C5100CD4A1B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77970-A48A-5EFB-A1D8-FEA4CBDAC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70CF7-BBFA-67F0-3D1D-38C02E4F6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7CBD-BAA7-4FEA-91CE-6D3DF384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78539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7A22-402C-35F7-E1FA-CF4C3529A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EEB87C-8AC1-21BA-9CCF-8A0213C354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DE5D2-BDC6-6E8A-D140-A7DA5C87E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3CD3B-3962-474E-A131-8C5100CD4A1B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AD0C6-19E3-7204-BF26-ECB1947A8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056E8-5C88-B6E6-404B-CBD147A8E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7CBD-BAA7-4FEA-91CE-6D3DF384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13474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8A5D53-7BEE-EB24-262D-A3533A2888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25A9D9-C19F-2BEC-B0E9-5E92153C6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AA75B-7006-4B2C-5C70-C236A92E1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3CD3B-3962-474E-A131-8C5100CD4A1B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ACBE8-3A82-2118-BC3C-E5201DE14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0445F-4CA1-4851-0586-DFA3E5E37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7CBD-BAA7-4FEA-91CE-6D3DF384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7750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F5318-B811-FB9F-08A2-2769DDB7B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7C7C4-B95C-6116-BA79-16403D949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1303F7-376C-234F-B752-8CE2BB4D2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3CD3B-3962-474E-A131-8C5100CD4A1B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38CE3-FEB5-1365-8A1C-FC0244752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8C007-8454-B460-B69D-055112E82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7CBD-BAA7-4FEA-91CE-6D3DF384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3179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79033-FFE3-568B-4DC3-80420C38C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C9A5B0-E4F1-E717-2CAA-9249D4E031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FD933-0335-54F7-4E3A-F197270A0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3CD3B-3962-474E-A131-8C5100CD4A1B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F1089-3FB0-4B36-972D-2504ECE62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D554E-AC7F-8AAA-0CE5-AD5772582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7CBD-BAA7-4FEA-91CE-6D3DF384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37155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664DD-6ABE-4D0B-15B9-127867518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A796B-3264-F131-1481-498D9F44D5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67F492-C187-9149-2A6D-17EAE3B227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AA647C-09C6-0703-96AB-D8C05CDE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3CD3B-3962-474E-A131-8C5100CD4A1B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C9CFA5-BD23-5D56-BC38-6E690956D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CE916-B750-6481-C06D-65D03F46F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7CBD-BAA7-4FEA-91CE-6D3DF384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51869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198DA-745D-6D6A-2D0F-E0BB7E4E2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D5DEE-892E-908E-9999-3A4F394A8E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3F61D5-4FDA-C04D-2ABC-74B18F63E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304EF0-0F5D-645A-4556-E7F9F7C8D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6FC5F0-2CB6-4B39-66B5-E5EEDC0158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40D614-B627-EFFC-835E-9FB9C36C1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3CD3B-3962-474E-A131-8C5100CD4A1B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A42DEA-E279-3239-9B88-098ACF086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33B966-D98A-D949-C4E9-858C85B36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7CBD-BAA7-4FEA-91CE-6D3DF384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0608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2E088-902F-351D-D899-45DE01B71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258968-34F1-F2C6-AB3B-DB13B435C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3CD3B-3962-474E-A131-8C5100CD4A1B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A356A5-8C62-5F3F-F605-2E5764D6A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27992B-1484-FE71-3DEA-5F17D2383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7CBD-BAA7-4FEA-91CE-6D3DF384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5808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7C4BBB-2C0F-CBC5-1AE1-6EB8F1727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3CD3B-3962-474E-A131-8C5100CD4A1B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F4AC35-2E24-910E-A442-E41B33AE4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DAD8C9-3A6F-BBC0-CE68-79AD82632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7CBD-BAA7-4FEA-91CE-6D3DF384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10706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30A09-3E2B-DFAD-3909-919964854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FA3EE-178C-B309-00C5-54ED7C384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D8C531-996C-DE57-6B65-0A89395B5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6264E-EFFF-301D-EB06-5A7BE6DE9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3CD3B-3962-474E-A131-8C5100CD4A1B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FC0FD6-06A6-FE44-0A44-15DCE6D52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28543C-293A-1325-A206-81B13078F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7CBD-BAA7-4FEA-91CE-6D3DF384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73888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61004-59B3-F6A7-3055-86A79BCF0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10F850-96A6-FBD5-6E56-C9CC8E741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B4593-7AC1-C32F-7CD3-804BA1F86E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DE9AA6-893C-167A-8E15-241F3A61D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3CD3B-3962-474E-A131-8C5100CD4A1B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AB765-B877-FD9A-6CE4-06461BF90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1FC661-50D4-0D81-96C8-D050FA47F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7CBD-BAA7-4FEA-91CE-6D3DF384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72590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7DDE31-622E-7F4A-6395-DD06F571A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11CB42-1E8D-D6BB-1A3A-790760339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45074-7F95-2376-9B83-73B150EC91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63CD3B-3962-474E-A131-8C5100CD4A1B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0113B-C8DA-CE89-FACE-D1F316859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ABBF4-4F76-82D6-65BE-F54CB4B59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AA7CBD-BAA7-4FEA-91CE-6D3DF384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45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2">
            <a:extLst>
              <a:ext uri="{FF2B5EF4-FFF2-40B4-BE49-F238E27FC236}">
                <a16:creationId xmlns:a16="http://schemas.microsoft.com/office/drawing/2014/main" id="{DCDFC92B-2FEA-209D-8DEA-1FED374FEFDB}"/>
              </a:ext>
            </a:extLst>
          </p:cNvPr>
          <p:cNvSpPr/>
          <p:nvPr/>
        </p:nvSpPr>
        <p:spPr>
          <a:xfrm>
            <a:off x="0" y="5389802"/>
            <a:ext cx="8503545" cy="4692222"/>
          </a:xfrm>
          <a:custGeom>
            <a:avLst/>
            <a:gdLst/>
            <a:ahLst/>
            <a:cxnLst/>
            <a:rect l="l" t="t" r="r" b="b"/>
            <a:pathLst>
              <a:path w="12755318" h="7038333">
                <a:moveTo>
                  <a:pt x="0" y="0"/>
                </a:moveTo>
                <a:lnTo>
                  <a:pt x="12755318" y="0"/>
                </a:lnTo>
                <a:lnTo>
                  <a:pt x="12755318" y="7038333"/>
                </a:lnTo>
                <a:lnTo>
                  <a:pt x="0" y="70383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highlight>
                <a:srgbClr val="FDCEDF"/>
              </a:highlight>
            </a:endParaRPr>
          </a:p>
        </p:txBody>
      </p:sp>
      <p:sp>
        <p:nvSpPr>
          <p:cNvPr id="2" name="Freeform 2"/>
          <p:cNvSpPr/>
          <p:nvPr/>
        </p:nvSpPr>
        <p:spPr>
          <a:xfrm>
            <a:off x="3688455" y="0"/>
            <a:ext cx="8503545" cy="4692222"/>
          </a:xfrm>
          <a:custGeom>
            <a:avLst/>
            <a:gdLst/>
            <a:ahLst/>
            <a:cxnLst/>
            <a:rect l="l" t="t" r="r" b="b"/>
            <a:pathLst>
              <a:path w="12755318" h="7038333">
                <a:moveTo>
                  <a:pt x="0" y="0"/>
                </a:moveTo>
                <a:lnTo>
                  <a:pt x="12755318" y="0"/>
                </a:lnTo>
                <a:lnTo>
                  <a:pt x="12755318" y="7038333"/>
                </a:lnTo>
                <a:lnTo>
                  <a:pt x="0" y="70383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/>
          </a:p>
        </p:txBody>
      </p:sp>
      <p:grpSp>
        <p:nvGrpSpPr>
          <p:cNvPr id="5" name="Group 5"/>
          <p:cNvGrpSpPr/>
          <p:nvPr/>
        </p:nvGrpSpPr>
        <p:grpSpPr>
          <a:xfrm>
            <a:off x="1944584" y="1226667"/>
            <a:ext cx="10474646" cy="5858746"/>
            <a:chOff x="0" y="0"/>
            <a:chExt cx="20949292" cy="11717492"/>
          </a:xfrm>
        </p:grpSpPr>
        <p:grpSp>
          <p:nvGrpSpPr>
            <p:cNvPr id="6" name="Group 6"/>
            <p:cNvGrpSpPr/>
            <p:nvPr/>
          </p:nvGrpSpPr>
          <p:grpSpPr>
            <a:xfrm>
              <a:off x="2710582" y="1932246"/>
              <a:ext cx="18238710" cy="9785246"/>
              <a:chOff x="0" y="0"/>
              <a:chExt cx="3602708" cy="193288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602708" cy="1932888"/>
              </a:xfrm>
              <a:custGeom>
                <a:avLst/>
                <a:gdLst/>
                <a:ahLst/>
                <a:cxnLst/>
                <a:rect l="l" t="t" r="r" b="b"/>
                <a:pathLst>
                  <a:path w="3602708" h="1932888">
                    <a:moveTo>
                      <a:pt x="0" y="0"/>
                    </a:moveTo>
                    <a:lnTo>
                      <a:pt x="3602708" y="0"/>
                    </a:lnTo>
                    <a:lnTo>
                      <a:pt x="3602708" y="1932888"/>
                    </a:lnTo>
                    <a:lnTo>
                      <a:pt x="0" y="1932888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00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28575"/>
                <a:ext cx="3602708" cy="1961463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1400"/>
                  </a:lnSpc>
                </a:pPr>
                <a:endParaRPr sz="800"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2286937" y="1703185"/>
              <a:ext cx="18238710" cy="9785246"/>
              <a:chOff x="0" y="0"/>
              <a:chExt cx="3602708" cy="193288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602708" cy="1932888"/>
              </a:xfrm>
              <a:custGeom>
                <a:avLst/>
                <a:gdLst/>
                <a:ahLst/>
                <a:cxnLst/>
                <a:rect l="l" t="t" r="r" b="b"/>
                <a:pathLst>
                  <a:path w="3602708" h="1932888">
                    <a:moveTo>
                      <a:pt x="0" y="0"/>
                    </a:moveTo>
                    <a:lnTo>
                      <a:pt x="3602708" y="0"/>
                    </a:lnTo>
                    <a:lnTo>
                      <a:pt x="3602708" y="1932888"/>
                    </a:lnTo>
                    <a:lnTo>
                      <a:pt x="0" y="1932888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00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28575"/>
                <a:ext cx="3602708" cy="1961463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1400"/>
                  </a:lnSpc>
                </a:pPr>
                <a:endParaRPr sz="800"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863291" y="1352472"/>
              <a:ext cx="18238710" cy="9785246"/>
              <a:chOff x="0" y="0"/>
              <a:chExt cx="3602708" cy="1932888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3602708" cy="1932888"/>
              </a:xfrm>
              <a:custGeom>
                <a:avLst/>
                <a:gdLst/>
                <a:ahLst/>
                <a:cxnLst/>
                <a:rect l="l" t="t" r="r" b="b"/>
                <a:pathLst>
                  <a:path w="3602708" h="1932888">
                    <a:moveTo>
                      <a:pt x="0" y="0"/>
                    </a:moveTo>
                    <a:lnTo>
                      <a:pt x="3602708" y="0"/>
                    </a:lnTo>
                    <a:lnTo>
                      <a:pt x="3602708" y="1932888"/>
                    </a:lnTo>
                    <a:lnTo>
                      <a:pt x="0" y="1932888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00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28575"/>
                <a:ext cx="3602708" cy="1961463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1400"/>
                  </a:lnSpc>
                </a:pPr>
                <a:endParaRPr sz="800"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677646" y="483062"/>
              <a:ext cx="18238710" cy="9785246"/>
              <a:chOff x="0" y="0"/>
              <a:chExt cx="3602708" cy="1932888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3602708" cy="1932888"/>
              </a:xfrm>
              <a:custGeom>
                <a:avLst/>
                <a:gdLst/>
                <a:ahLst/>
                <a:cxnLst/>
                <a:rect l="l" t="t" r="r" b="b"/>
                <a:pathLst>
                  <a:path w="3602708" h="1932888">
                    <a:moveTo>
                      <a:pt x="0" y="0"/>
                    </a:moveTo>
                    <a:lnTo>
                      <a:pt x="3602708" y="0"/>
                    </a:lnTo>
                    <a:lnTo>
                      <a:pt x="3602708" y="1932888"/>
                    </a:lnTo>
                    <a:lnTo>
                      <a:pt x="0" y="1932888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00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28575"/>
                <a:ext cx="3602708" cy="1961463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1400"/>
                  </a:lnSpc>
                </a:pPr>
                <a:endParaRPr sz="800"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18238710" cy="9785246"/>
              <a:chOff x="0" y="0"/>
              <a:chExt cx="3602708" cy="1932888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3602708" cy="1932888"/>
              </a:xfrm>
              <a:custGeom>
                <a:avLst/>
                <a:gdLst/>
                <a:ahLst/>
                <a:cxnLst/>
                <a:rect l="l" t="t" r="r" b="b"/>
                <a:pathLst>
                  <a:path w="3602708" h="1932888">
                    <a:moveTo>
                      <a:pt x="0" y="0"/>
                    </a:moveTo>
                    <a:lnTo>
                      <a:pt x="3602708" y="0"/>
                    </a:lnTo>
                    <a:lnTo>
                      <a:pt x="3602708" y="1932888"/>
                    </a:lnTo>
                    <a:lnTo>
                      <a:pt x="0" y="1932888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00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28575"/>
                <a:ext cx="3602708" cy="1961463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1400"/>
                  </a:lnSpc>
                </a:pPr>
                <a:endParaRPr sz="800"/>
              </a:p>
            </p:txBody>
          </p:sp>
        </p:grpSp>
      </p:grpSp>
      <p:grpSp>
        <p:nvGrpSpPr>
          <p:cNvPr id="22" name="Group 22"/>
          <p:cNvGrpSpPr/>
          <p:nvPr/>
        </p:nvGrpSpPr>
        <p:grpSpPr>
          <a:xfrm>
            <a:off x="1520270" y="886615"/>
            <a:ext cx="9151460" cy="5012443"/>
            <a:chOff x="0" y="-144661"/>
            <a:chExt cx="18302920" cy="10024884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-70846"/>
              <a:ext cx="18302920" cy="9951069"/>
              <a:chOff x="0" y="-28575"/>
              <a:chExt cx="3615392" cy="1965643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3615392" cy="1937068"/>
              </a:xfrm>
              <a:custGeom>
                <a:avLst/>
                <a:gdLst/>
                <a:ahLst/>
                <a:cxnLst/>
                <a:rect l="l" t="t" r="r" b="b"/>
                <a:pathLst>
                  <a:path w="3615392" h="1937068">
                    <a:moveTo>
                      <a:pt x="0" y="0"/>
                    </a:moveTo>
                    <a:lnTo>
                      <a:pt x="3615392" y="0"/>
                    </a:lnTo>
                    <a:lnTo>
                      <a:pt x="3615392" y="1937068"/>
                    </a:lnTo>
                    <a:lnTo>
                      <a:pt x="0" y="1937068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00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28575"/>
                <a:ext cx="3615392" cy="1965643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1400"/>
                  </a:lnSpc>
                </a:pPr>
                <a:endParaRPr sz="800"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0" y="-144661"/>
              <a:ext cx="18302920" cy="1011923"/>
              <a:chOff x="0" y="-28575"/>
              <a:chExt cx="3615392" cy="199886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3615392" cy="171311"/>
              </a:xfrm>
              <a:custGeom>
                <a:avLst/>
                <a:gdLst/>
                <a:ahLst/>
                <a:cxnLst/>
                <a:rect l="l" t="t" r="r" b="b"/>
                <a:pathLst>
                  <a:path w="3615392" h="171311">
                    <a:moveTo>
                      <a:pt x="0" y="0"/>
                    </a:moveTo>
                    <a:lnTo>
                      <a:pt x="3615392" y="0"/>
                    </a:lnTo>
                    <a:lnTo>
                      <a:pt x="3615392" y="171311"/>
                    </a:lnTo>
                    <a:lnTo>
                      <a:pt x="0" y="171311"/>
                    </a:lnTo>
                    <a:close/>
                  </a:path>
                </a:pathLst>
              </a:custGeom>
              <a:solidFill>
                <a:srgbClr val="1489EE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00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28575"/>
                <a:ext cx="3615392" cy="199886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1400"/>
                  </a:lnSpc>
                </a:pPr>
                <a:endParaRPr sz="800"/>
              </a:p>
            </p:txBody>
          </p:sp>
        </p:grpSp>
        <p:sp>
          <p:nvSpPr>
            <p:cNvPr id="29" name="Freeform 29"/>
            <p:cNvSpPr/>
            <p:nvPr/>
          </p:nvSpPr>
          <p:spPr>
            <a:xfrm>
              <a:off x="497542" y="246005"/>
              <a:ext cx="375253" cy="375253"/>
            </a:xfrm>
            <a:custGeom>
              <a:avLst/>
              <a:gdLst/>
              <a:ahLst/>
              <a:cxnLst/>
              <a:rect l="l" t="t" r="r" b="b"/>
              <a:pathLst>
                <a:path w="375253" h="375253">
                  <a:moveTo>
                    <a:pt x="0" y="0"/>
                  </a:moveTo>
                  <a:lnTo>
                    <a:pt x="375253" y="0"/>
                  </a:lnTo>
                  <a:lnTo>
                    <a:pt x="375253" y="375252"/>
                  </a:lnTo>
                  <a:lnTo>
                    <a:pt x="0" y="3752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3102565" y="3439154"/>
            <a:ext cx="6258373" cy="2238772"/>
            <a:chOff x="0" y="0"/>
            <a:chExt cx="2022619" cy="72338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022619" cy="723387"/>
            </a:xfrm>
            <a:custGeom>
              <a:avLst/>
              <a:gdLst/>
              <a:ahLst/>
              <a:cxnLst/>
              <a:rect l="l" t="t" r="r" b="b"/>
              <a:pathLst>
                <a:path w="2022619" h="723387">
                  <a:moveTo>
                    <a:pt x="0" y="0"/>
                  </a:moveTo>
                  <a:lnTo>
                    <a:pt x="2022619" y="0"/>
                  </a:lnTo>
                  <a:lnTo>
                    <a:pt x="2022619" y="723387"/>
                  </a:lnTo>
                  <a:lnTo>
                    <a:pt x="0" y="723387"/>
                  </a:lnTo>
                  <a:close/>
                </a:path>
              </a:pathLst>
            </a:custGeom>
            <a:solidFill>
              <a:srgbClr val="FEEF99"/>
            </a:solidFill>
            <a:ln w="19050" cap="sq">
              <a:solidFill>
                <a:srgbClr val="272727"/>
              </a:solidFill>
              <a:prstDash val="solid"/>
              <a:miter/>
            </a:ln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15114"/>
              <a:ext cx="2022619" cy="708272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333"/>
                </a:lnSpc>
              </a:pPr>
              <a:r>
                <a:rPr lang="en-US" sz="1600" dirty="0" err="1">
                  <a:latin typeface="Arial"/>
                  <a:cs typeface="Arial"/>
                </a:rPr>
                <a:t>Giảng</a:t>
              </a:r>
              <a:r>
                <a:rPr lang="en-US" sz="1600" dirty="0">
                  <a:latin typeface="Arial"/>
                  <a:cs typeface="Arial"/>
                </a:rPr>
                <a:t> viên: </a:t>
              </a:r>
            </a:p>
            <a:p>
              <a:pPr algn="ctr">
                <a:lnSpc>
                  <a:spcPts val="2333"/>
                </a:lnSpc>
              </a:pPr>
              <a:r>
                <a:rPr lang="en-US" sz="1600" dirty="0" err="1">
                  <a:latin typeface="Arial"/>
                  <a:cs typeface="Arial"/>
                </a:rPr>
                <a:t>Nguyễn</a:t>
              </a:r>
              <a:r>
                <a:rPr lang="en-US" sz="1600" dirty="0">
                  <a:latin typeface="Arial"/>
                  <a:cs typeface="Arial"/>
                </a:rPr>
                <a:t> </a:t>
              </a:r>
              <a:r>
                <a:rPr lang="en-US" sz="1600" dirty="0" err="1">
                  <a:latin typeface="Arial"/>
                  <a:cs typeface="Arial"/>
                </a:rPr>
                <a:t>Đình</a:t>
              </a:r>
              <a:r>
                <a:rPr lang="en-US" sz="1600" dirty="0">
                  <a:latin typeface="Arial"/>
                  <a:cs typeface="Arial"/>
                </a:rPr>
                <a:t> </a:t>
              </a:r>
              <a:r>
                <a:rPr lang="en-US" sz="1600" dirty="0" err="1">
                  <a:latin typeface="Arial"/>
                  <a:cs typeface="Arial"/>
                </a:rPr>
                <a:t>Thúc</a:t>
              </a:r>
              <a:r>
                <a:rPr lang="en-US" sz="1600" dirty="0">
                  <a:latin typeface="Arial"/>
                  <a:cs typeface="Arial"/>
                </a:rPr>
                <a:t> </a:t>
              </a:r>
            </a:p>
            <a:p>
              <a:pPr>
                <a:lnSpc>
                  <a:spcPts val="2333"/>
                </a:lnSpc>
              </a:pPr>
              <a:r>
                <a:rPr lang="en-US" sz="1600" dirty="0">
                  <a:latin typeface="Arial"/>
                  <a:cs typeface="Arial"/>
                </a:rPr>
                <a:t>Thành viên </a:t>
              </a:r>
              <a:r>
                <a:rPr lang="en-US" sz="1600" dirty="0" err="1">
                  <a:latin typeface="Arial"/>
                  <a:cs typeface="Arial"/>
                </a:rPr>
                <a:t>nhóm</a:t>
              </a:r>
              <a:r>
                <a:rPr lang="en-US" sz="1600" dirty="0">
                  <a:latin typeface="Arial"/>
                  <a:cs typeface="Arial"/>
                </a:rPr>
                <a:t> 5: </a:t>
              </a:r>
            </a:p>
            <a:p>
              <a:pPr algn="ctr">
                <a:lnSpc>
                  <a:spcPts val="2333"/>
                </a:lnSpc>
              </a:pPr>
              <a:r>
                <a:rPr lang="en-US" sz="1600" dirty="0" err="1">
                  <a:latin typeface="Arial"/>
                  <a:cs typeface="Arial"/>
                </a:rPr>
                <a:t>Trần</a:t>
              </a:r>
              <a:r>
                <a:rPr lang="en-US" sz="1600" dirty="0">
                  <a:latin typeface="Arial"/>
                  <a:cs typeface="Arial"/>
                </a:rPr>
                <a:t> Quang Duy - 20127015</a:t>
              </a:r>
            </a:p>
            <a:p>
              <a:pPr algn="ctr">
                <a:lnSpc>
                  <a:spcPts val="2333"/>
                </a:lnSpc>
              </a:pPr>
              <a:r>
                <a:rPr lang="en-US" sz="1600" dirty="0">
                  <a:latin typeface="Arial"/>
                  <a:ea typeface="+mn-lt"/>
                  <a:cs typeface="Arial"/>
                </a:rPr>
                <a:t>Hoàng Hữu Minh An</a:t>
              </a:r>
              <a:r>
                <a:rPr lang="en-US" sz="1600" dirty="0">
                  <a:latin typeface="Arial"/>
                  <a:cs typeface="Arial"/>
                </a:rPr>
                <a:t> - 20127102</a:t>
              </a:r>
            </a:p>
            <a:p>
              <a:pPr algn="ctr">
                <a:lnSpc>
                  <a:spcPts val="2333"/>
                </a:lnSpc>
              </a:pPr>
              <a:r>
                <a:rPr lang="en-US" sz="1600" dirty="0">
                  <a:latin typeface="Arial"/>
                  <a:cs typeface="Arial"/>
                </a:rPr>
                <a:t>Lê </a:t>
              </a:r>
              <a:r>
                <a:rPr lang="en-US" sz="1600" dirty="0" err="1">
                  <a:latin typeface="Arial"/>
                  <a:cs typeface="Arial"/>
                </a:rPr>
                <a:t>Nguyễn</a:t>
              </a:r>
              <a:r>
                <a:rPr lang="en-US" sz="1600" dirty="0">
                  <a:latin typeface="Arial"/>
                  <a:cs typeface="Arial"/>
                </a:rPr>
                <a:t> Minh Quang - 20127295</a:t>
              </a:r>
              <a:endParaRPr lang="en-US" sz="1600" b="1" dirty="0">
                <a:latin typeface="Arial"/>
                <a:cs typeface="Arial"/>
              </a:endParaRPr>
            </a:p>
            <a:p>
              <a:pPr algn="ctr"/>
              <a:r>
                <a:rPr lang="en-US" sz="1600" dirty="0" err="1">
                  <a:latin typeface="Arial"/>
                  <a:cs typeface="Arial"/>
                </a:rPr>
                <a:t>Trần</a:t>
              </a:r>
              <a:r>
                <a:rPr lang="en-US" sz="1600" dirty="0">
                  <a:latin typeface="Arial"/>
                  <a:cs typeface="Arial"/>
                </a:rPr>
                <a:t> </a:t>
              </a:r>
              <a:r>
                <a:rPr lang="en-US" sz="1600" dirty="0" err="1">
                  <a:latin typeface="Arial"/>
                  <a:cs typeface="Arial"/>
                </a:rPr>
                <a:t>Tiến</a:t>
              </a:r>
              <a:r>
                <a:rPr lang="en-US" sz="1600" dirty="0">
                  <a:latin typeface="Arial"/>
                  <a:cs typeface="Arial"/>
                </a:rPr>
                <a:t> Hoàng </a:t>
              </a:r>
              <a:r>
                <a:rPr lang="en-US" sz="1600">
                  <a:latin typeface="Arial"/>
                  <a:cs typeface="Arial"/>
                </a:rPr>
                <a:t>- 20127424</a:t>
              </a:r>
              <a:endParaRPr lang="en-US" sz="1600" dirty="0">
                <a:latin typeface="Arial"/>
                <a:cs typeface="Arial"/>
              </a:endParaRPr>
            </a:p>
            <a:p>
              <a:pPr algn="ctr">
                <a:lnSpc>
                  <a:spcPts val="2333"/>
                </a:lnSpc>
              </a:pPr>
              <a:endParaRPr lang="en-US" dirty="0">
                <a:solidFill>
                  <a:srgbClr val="272727"/>
                </a:solidFill>
                <a:latin typeface="Arial"/>
                <a:cs typeface="Arial"/>
              </a:endParaRPr>
            </a:p>
          </p:txBody>
        </p:sp>
      </p:grpSp>
      <p:sp>
        <p:nvSpPr>
          <p:cNvPr id="33" name="Freeform 33"/>
          <p:cNvSpPr/>
          <p:nvPr/>
        </p:nvSpPr>
        <p:spPr>
          <a:xfrm rot="21060023">
            <a:off x="9371608" y="6016585"/>
            <a:ext cx="318507" cy="556124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/>
          </a:p>
        </p:txBody>
      </p:sp>
      <p:sp>
        <p:nvSpPr>
          <p:cNvPr id="34" name="Freeform 34"/>
          <p:cNvSpPr/>
          <p:nvPr/>
        </p:nvSpPr>
        <p:spPr>
          <a:xfrm rot="21060023">
            <a:off x="11256687" y="5698504"/>
            <a:ext cx="318507" cy="556124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/>
          </a:p>
        </p:txBody>
      </p:sp>
      <p:sp>
        <p:nvSpPr>
          <p:cNvPr id="35" name="Freeform 35"/>
          <p:cNvSpPr/>
          <p:nvPr/>
        </p:nvSpPr>
        <p:spPr>
          <a:xfrm>
            <a:off x="4664052" y="1070436"/>
            <a:ext cx="627799" cy="627799"/>
          </a:xfrm>
          <a:custGeom>
            <a:avLst/>
            <a:gdLst/>
            <a:ahLst/>
            <a:cxnLst/>
            <a:rect l="l" t="t" r="r" b="b"/>
            <a:pathLst>
              <a:path w="941698" h="941698">
                <a:moveTo>
                  <a:pt x="0" y="0"/>
                </a:moveTo>
                <a:lnTo>
                  <a:pt x="941699" y="0"/>
                </a:lnTo>
                <a:lnTo>
                  <a:pt x="941699" y="941698"/>
                </a:lnTo>
                <a:lnTo>
                  <a:pt x="0" y="9416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/>
          </a:p>
        </p:txBody>
      </p:sp>
      <p:sp>
        <p:nvSpPr>
          <p:cNvPr id="36" name="Freeform 36"/>
          <p:cNvSpPr/>
          <p:nvPr/>
        </p:nvSpPr>
        <p:spPr>
          <a:xfrm>
            <a:off x="9840992" y="2088219"/>
            <a:ext cx="540993" cy="540993"/>
          </a:xfrm>
          <a:custGeom>
            <a:avLst/>
            <a:gdLst/>
            <a:ahLst/>
            <a:cxnLst/>
            <a:rect l="l" t="t" r="r" b="b"/>
            <a:pathLst>
              <a:path w="811489" h="811489">
                <a:moveTo>
                  <a:pt x="0" y="0"/>
                </a:moveTo>
                <a:lnTo>
                  <a:pt x="811489" y="0"/>
                </a:lnTo>
                <a:lnTo>
                  <a:pt x="811489" y="811489"/>
                </a:lnTo>
                <a:lnTo>
                  <a:pt x="0" y="8114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/>
          </a:p>
        </p:txBody>
      </p:sp>
      <p:sp>
        <p:nvSpPr>
          <p:cNvPr id="37" name="Freeform 37"/>
          <p:cNvSpPr/>
          <p:nvPr/>
        </p:nvSpPr>
        <p:spPr>
          <a:xfrm rot="21060023">
            <a:off x="11346947" y="6439061"/>
            <a:ext cx="318507" cy="556124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0" y="0"/>
                </a:lnTo>
                <a:lnTo>
                  <a:pt x="477760" y="834185"/>
                </a:lnTo>
                <a:lnTo>
                  <a:pt x="0" y="83418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/>
          </a:p>
        </p:txBody>
      </p:sp>
      <p:sp>
        <p:nvSpPr>
          <p:cNvPr id="38" name="Freeform 38"/>
          <p:cNvSpPr/>
          <p:nvPr/>
        </p:nvSpPr>
        <p:spPr>
          <a:xfrm rot="21060023">
            <a:off x="10338713" y="6243837"/>
            <a:ext cx="318507" cy="556124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/>
          </a:p>
        </p:txBody>
      </p:sp>
      <p:sp>
        <p:nvSpPr>
          <p:cNvPr id="39" name="Freeform 39"/>
          <p:cNvSpPr/>
          <p:nvPr/>
        </p:nvSpPr>
        <p:spPr>
          <a:xfrm rot="21060023">
            <a:off x="10229000" y="5516837"/>
            <a:ext cx="318507" cy="556124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/>
          </a:p>
        </p:txBody>
      </p:sp>
      <p:sp>
        <p:nvSpPr>
          <p:cNvPr id="40" name="Freeform 40"/>
          <p:cNvSpPr/>
          <p:nvPr/>
        </p:nvSpPr>
        <p:spPr>
          <a:xfrm>
            <a:off x="1777644" y="2007096"/>
            <a:ext cx="673828" cy="515785"/>
          </a:xfrm>
          <a:custGeom>
            <a:avLst/>
            <a:gdLst/>
            <a:ahLst/>
            <a:cxnLst/>
            <a:rect l="l" t="t" r="r" b="b"/>
            <a:pathLst>
              <a:path w="1010742" h="773677">
                <a:moveTo>
                  <a:pt x="0" y="0"/>
                </a:moveTo>
                <a:lnTo>
                  <a:pt x="1010743" y="0"/>
                </a:lnTo>
                <a:lnTo>
                  <a:pt x="1010743" y="773677"/>
                </a:lnTo>
                <a:lnTo>
                  <a:pt x="0" y="77367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/>
          </a:p>
        </p:txBody>
      </p:sp>
      <p:sp>
        <p:nvSpPr>
          <p:cNvPr id="41" name="Freeform 41"/>
          <p:cNvSpPr/>
          <p:nvPr/>
        </p:nvSpPr>
        <p:spPr>
          <a:xfrm rot="21060023">
            <a:off x="9217994" y="5409123"/>
            <a:ext cx="318507" cy="556124"/>
          </a:xfrm>
          <a:custGeom>
            <a:avLst/>
            <a:gdLst/>
            <a:ahLst/>
            <a:cxnLst/>
            <a:rect l="l" t="t" r="r" b="b"/>
            <a:pathLst>
              <a:path w="477761" h="834186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/>
          </a:p>
        </p:txBody>
      </p:sp>
      <p:sp>
        <p:nvSpPr>
          <p:cNvPr id="42" name="TextBox 42"/>
          <p:cNvSpPr txBox="1"/>
          <p:nvPr/>
        </p:nvSpPr>
        <p:spPr>
          <a:xfrm>
            <a:off x="2835147" y="1726551"/>
            <a:ext cx="6810727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066"/>
              </a:lnSpc>
            </a:pPr>
            <a:r>
              <a:rPr lang="en-US" sz="2400" spc="63" dirty="0">
                <a:solidFill>
                  <a:srgbClr val="FF5757"/>
                </a:solidFill>
                <a:latin typeface="Saira ExtraCondensed Medium"/>
              </a:rPr>
              <a:t>W4 – CAPSTONE 2024</a:t>
            </a:r>
            <a:br>
              <a:rPr lang="en-US" sz="2400" spc="63" dirty="0">
                <a:latin typeface="Saira ExtraCondensed Medium"/>
              </a:rPr>
            </a:br>
            <a:r>
              <a:rPr lang="en-US" sz="2400" spc="63" dirty="0">
                <a:solidFill>
                  <a:srgbClr val="FF5757"/>
                </a:solidFill>
                <a:ea typeface="+mn-lt"/>
                <a:cs typeface="+mn-lt"/>
              </a:rPr>
              <a:t>BÁO CÁO: CÀI ĐẶT HỆ THỐNG</a:t>
            </a:r>
            <a:endParaRPr lang="en-US" sz="2400" spc="63" dirty="0">
              <a:solidFill>
                <a:srgbClr val="FF5757"/>
              </a:solidFill>
              <a:latin typeface="Aptos"/>
            </a:endParaRPr>
          </a:p>
          <a:p>
            <a:pPr algn="ctr">
              <a:lnSpc>
                <a:spcPts val="3066"/>
              </a:lnSpc>
            </a:pPr>
            <a:r>
              <a:rPr lang="en-US" sz="2400" spc="63" dirty="0">
                <a:solidFill>
                  <a:srgbClr val="FF5757"/>
                </a:solidFill>
                <a:latin typeface="Saira ExtraCondensed Medium"/>
              </a:rPr>
              <a:t>ĐỒ ÁN: </a:t>
            </a:r>
            <a:r>
              <a:rPr lang="en-US" sz="2400" spc="63" dirty="0">
                <a:solidFill>
                  <a:srgbClr val="FF5757"/>
                </a:solidFill>
                <a:ea typeface="+mn-lt"/>
                <a:cs typeface="+mn-lt"/>
              </a:rPr>
              <a:t>ỨNG DỤNG WEB TRAO ĐỔI DỮ LIỆU ĐA PHƯƠNG TIỆN BẢO MẬT</a:t>
            </a:r>
          </a:p>
        </p:txBody>
      </p:sp>
      <p:sp>
        <p:nvSpPr>
          <p:cNvPr id="43" name="Freeform 43"/>
          <p:cNvSpPr/>
          <p:nvPr/>
        </p:nvSpPr>
        <p:spPr>
          <a:xfrm>
            <a:off x="2018753" y="2733768"/>
            <a:ext cx="673828" cy="515785"/>
          </a:xfrm>
          <a:custGeom>
            <a:avLst/>
            <a:gdLst/>
            <a:ahLst/>
            <a:cxnLst/>
            <a:rect l="l" t="t" r="r" b="b"/>
            <a:pathLst>
              <a:path w="1010742" h="773677">
                <a:moveTo>
                  <a:pt x="0" y="0"/>
                </a:moveTo>
                <a:lnTo>
                  <a:pt x="1010742" y="0"/>
                </a:lnTo>
                <a:lnTo>
                  <a:pt x="1010742" y="773677"/>
                </a:lnTo>
                <a:lnTo>
                  <a:pt x="0" y="77367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/>
          </a:p>
        </p:txBody>
      </p:sp>
      <p:sp>
        <p:nvSpPr>
          <p:cNvPr id="44" name="Freeform 44"/>
          <p:cNvSpPr/>
          <p:nvPr/>
        </p:nvSpPr>
        <p:spPr>
          <a:xfrm>
            <a:off x="8440316" y="1089486"/>
            <a:ext cx="644560" cy="644560"/>
          </a:xfrm>
          <a:custGeom>
            <a:avLst/>
            <a:gdLst/>
            <a:ahLst/>
            <a:cxnLst/>
            <a:rect l="l" t="t" r="r" b="b"/>
            <a:pathLst>
              <a:path w="966840" h="966840">
                <a:moveTo>
                  <a:pt x="0" y="0"/>
                </a:moveTo>
                <a:lnTo>
                  <a:pt x="966840" y="0"/>
                </a:lnTo>
                <a:lnTo>
                  <a:pt x="966840" y="966840"/>
                </a:lnTo>
                <a:lnTo>
                  <a:pt x="0" y="96684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433319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F339F0-E93A-1787-8DB9-A5C37F599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FAA7CBD-BAA7-4FEA-91CE-6D3DF3848A2D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C109395-A142-2DC4-5906-5EFAF8035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125395"/>
              </p:ext>
            </p:extLst>
          </p:nvPr>
        </p:nvGraphicFramePr>
        <p:xfrm>
          <a:off x="762293" y="643467"/>
          <a:ext cx="10667414" cy="5571069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698964">
                  <a:extLst>
                    <a:ext uri="{9D8B030D-6E8A-4147-A177-3AD203B41FA5}">
                      <a16:colId xmlns:a16="http://schemas.microsoft.com/office/drawing/2014/main" val="1221276144"/>
                    </a:ext>
                  </a:extLst>
                </a:gridCol>
                <a:gridCol w="1702661">
                  <a:extLst>
                    <a:ext uri="{9D8B030D-6E8A-4147-A177-3AD203B41FA5}">
                      <a16:colId xmlns:a16="http://schemas.microsoft.com/office/drawing/2014/main" val="807643691"/>
                    </a:ext>
                  </a:extLst>
                </a:gridCol>
                <a:gridCol w="7265789">
                  <a:extLst>
                    <a:ext uri="{9D8B030D-6E8A-4147-A177-3AD203B41FA5}">
                      <a16:colId xmlns:a16="http://schemas.microsoft.com/office/drawing/2014/main" val="1927986841"/>
                    </a:ext>
                  </a:extLst>
                </a:gridCol>
              </a:tblGrid>
              <a:tr h="1538140">
                <a:tc rowSpan="2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tx1"/>
                          </a:solidFill>
                          <a:latin typeface="Aptos"/>
                        </a:rPr>
                        <a:t>Requirement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3789" marR="93789" marT="46894" marB="46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E8EE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"/>
                        </a:rPr>
                        <a:t>Function</a:t>
                      </a:r>
                      <a:endParaRPr lang="en-US" sz="1800" dirty="0"/>
                    </a:p>
                  </a:txBody>
                  <a:tcPr marL="93789" marR="93789" marT="46894" marB="46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n-US" sz="1800" b="0" i="0" u="none" strike="noStrike" noProof="0" dirty="0">
                          <a:latin typeface="Aptos"/>
                        </a:rPr>
                        <a:t>Sign in/up, </a:t>
                      </a:r>
                      <a:r>
                        <a:rPr lang="en-US" sz="1800" b="0" i="0" u="none" strike="noStrike" noProof="0" dirty="0" err="1">
                          <a:latin typeface="Aptos"/>
                        </a:rPr>
                        <a:t>authen</a:t>
                      </a:r>
                      <a:endParaRPr lang="en-US" sz="1800" b="0" i="0" u="none" strike="noStrike" noProof="0" dirty="0">
                        <a:latin typeface="Aptos"/>
                      </a:endParaRPr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n-US" sz="1800" b="0" i="0" u="none" strike="noStrike" noProof="0" dirty="0"/>
                        <a:t>Generate key</a:t>
                      </a:r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n-US" sz="1800" b="0" i="0" u="none" strike="noStrike" noProof="0" dirty="0">
                          <a:latin typeface="Aptos"/>
                        </a:rPr>
                        <a:t>Find user </a:t>
                      </a:r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n-US" sz="1800" b="0" i="0" u="none" strike="noStrike" noProof="0" dirty="0"/>
                        <a:t>Send file/message </a:t>
                      </a:r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n-US" sz="1800" b="0" i="0" u="none" strike="noStrike" noProof="0" dirty="0" err="1">
                          <a:latin typeface="Aptos"/>
                        </a:rPr>
                        <a:t>Mã</a:t>
                      </a:r>
                      <a:r>
                        <a:rPr lang="en-US" sz="1800" b="0" i="0" u="none" strike="noStrike" noProof="0" dirty="0">
                          <a:latin typeface="Aptos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Aptos"/>
                        </a:rPr>
                        <a:t>hóa</a:t>
                      </a:r>
                      <a:r>
                        <a:rPr lang="en-US" sz="1800" b="0" i="0" u="none" strike="noStrike" noProof="0" dirty="0">
                          <a:latin typeface="Aptos"/>
                        </a:rPr>
                        <a:t>/ </a:t>
                      </a:r>
                      <a:r>
                        <a:rPr lang="en-US" sz="1800" b="0" i="0" u="none" strike="noStrike" noProof="0" dirty="0" err="1">
                          <a:latin typeface="Aptos"/>
                        </a:rPr>
                        <a:t>Giải</a:t>
                      </a:r>
                      <a:r>
                        <a:rPr lang="en-US" sz="1800" b="0" i="0" u="none" strike="noStrike" noProof="0" dirty="0">
                          <a:latin typeface="Aptos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Aptos"/>
                        </a:rPr>
                        <a:t>mã</a:t>
                      </a:r>
                      <a:endParaRPr lang="en-US" sz="1800" b="0" i="0" u="none" strike="noStrike" noProof="0" dirty="0">
                        <a:latin typeface="Aptos"/>
                      </a:endParaRPr>
                    </a:p>
                  </a:txBody>
                  <a:tcPr marL="93789" marR="93789" marT="46894" marB="46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0725255"/>
                  </a:ext>
                </a:extLst>
              </a:tr>
              <a:tr h="9754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ptos"/>
                        </a:rPr>
                        <a:t>Non-Function</a:t>
                      </a:r>
                      <a:endParaRPr lang="en-US" sz="1800"/>
                    </a:p>
                  </a:txBody>
                  <a:tcPr marL="93789" marR="93789" marT="46894" marB="46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/>
                        <a:buChar char="-"/>
                      </a:pPr>
                      <a:r>
                        <a:rPr lang="en-US" sz="1800" b="0" i="0" u="none" strike="noStrike" noProof="0" dirty="0" err="1">
                          <a:latin typeface="Aptos"/>
                        </a:rPr>
                        <a:t>Thời</a:t>
                      </a:r>
                      <a:r>
                        <a:rPr lang="en-US" sz="1800" b="0" i="0" u="none" strike="noStrike" noProof="0" dirty="0">
                          <a:latin typeface="Aptos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Aptos"/>
                        </a:rPr>
                        <a:t>gian</a:t>
                      </a:r>
                      <a:r>
                        <a:rPr lang="en-US" sz="1800" b="0" i="0" u="none" strike="noStrike" noProof="0" dirty="0">
                          <a:latin typeface="Aptos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Aptos"/>
                        </a:rPr>
                        <a:t>phản</a:t>
                      </a:r>
                      <a:r>
                        <a:rPr lang="en-US" sz="1800" b="0" i="0" u="none" strike="noStrike" noProof="0" dirty="0">
                          <a:latin typeface="Aptos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Aptos"/>
                        </a:rPr>
                        <a:t>hồi</a:t>
                      </a:r>
                      <a:r>
                        <a:rPr lang="en-US" sz="1800" b="0" i="0" u="none" strike="noStrike" noProof="0" dirty="0">
                          <a:latin typeface="Aptos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Aptos"/>
                        </a:rPr>
                        <a:t>nhanh</a:t>
                      </a:r>
                      <a:r>
                        <a:rPr lang="en-US" sz="1800" b="0" i="0" u="none" strike="noStrike" noProof="0" dirty="0">
                          <a:latin typeface="Aptos"/>
                        </a:rPr>
                        <a:t> </a:t>
                      </a:r>
                      <a:endParaRPr lang="en-US" sz="1800" dirty="0"/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n-US" sz="1800" b="0" i="0" u="none" strike="noStrike" noProof="0" dirty="0" err="1"/>
                        <a:t>Chịu</a:t>
                      </a:r>
                      <a:r>
                        <a:rPr lang="en-US" sz="1800" b="0" i="0" u="none" strike="noStrike" noProof="0" dirty="0"/>
                        <a:t> </a:t>
                      </a:r>
                      <a:r>
                        <a:rPr lang="en-US" sz="1800" b="0" i="0" u="none" strike="noStrike" noProof="0" dirty="0" err="1"/>
                        <a:t>tải</a:t>
                      </a:r>
                      <a:r>
                        <a:rPr lang="en-US" sz="1800" b="0" i="0" u="none" strike="noStrike" noProof="0" dirty="0"/>
                        <a:t> </a:t>
                      </a:r>
                      <a:r>
                        <a:rPr lang="en-US" sz="1800" b="0" i="0" u="none" strike="noStrike" noProof="0" dirty="0" err="1"/>
                        <a:t>tốt</a:t>
                      </a:r>
                      <a:r>
                        <a:rPr lang="en-US" sz="1800" b="0" i="0" u="none" strike="noStrike" noProof="0" dirty="0"/>
                        <a:t> </a:t>
                      </a:r>
                      <a:endParaRPr lang="en-US" sz="1800" b="0" i="0" u="none" strike="noStrike" noProof="0" dirty="0">
                        <a:latin typeface="Aptos"/>
                      </a:endParaRPr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n-US" sz="1800" b="0" i="0" u="none" strike="noStrike" noProof="0" dirty="0">
                          <a:latin typeface="Aptos"/>
                        </a:rPr>
                        <a:t>File </a:t>
                      </a:r>
                      <a:r>
                        <a:rPr lang="en-US" sz="1800" b="0" i="0" u="none" strike="noStrike" noProof="0" dirty="0" err="1">
                          <a:latin typeface="Aptos"/>
                        </a:rPr>
                        <a:t>dữ</a:t>
                      </a:r>
                      <a:r>
                        <a:rPr lang="en-US" sz="1800" b="0" i="0" u="none" strike="noStrike" noProof="0" dirty="0">
                          <a:latin typeface="Aptos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Aptos"/>
                        </a:rPr>
                        <a:t>liệu</a:t>
                      </a:r>
                      <a:r>
                        <a:rPr lang="en-US" sz="1800" b="0" i="0" u="none" strike="noStrike" noProof="0" dirty="0">
                          <a:latin typeface="Aptos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Aptos"/>
                        </a:rPr>
                        <a:t>phải</a:t>
                      </a:r>
                      <a:r>
                        <a:rPr lang="en-US" sz="1800" b="0" i="0" u="none" strike="noStrike" noProof="0" dirty="0">
                          <a:latin typeface="Aptos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Aptos"/>
                        </a:rPr>
                        <a:t>chứa</a:t>
                      </a:r>
                      <a:r>
                        <a:rPr lang="en-US" sz="1800" b="0" i="0" u="none" strike="noStrike" noProof="0" dirty="0">
                          <a:latin typeface="Aptos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Aptos"/>
                        </a:rPr>
                        <a:t>của</a:t>
                      </a:r>
                      <a:r>
                        <a:rPr lang="en-US" sz="1800" b="0" i="0" u="none" strike="noStrike" noProof="0" dirty="0">
                          <a:latin typeface="Aptos"/>
                        </a:rPr>
                        <a:t> người </a:t>
                      </a:r>
                      <a:r>
                        <a:rPr lang="en-US" sz="1800" b="0" i="0" u="none" strike="noStrike" noProof="0" dirty="0" err="1">
                          <a:latin typeface="Aptos"/>
                        </a:rPr>
                        <a:t>dùng</a:t>
                      </a:r>
                      <a:r>
                        <a:rPr lang="en-US" sz="1800" b="0" i="0" u="none" strike="noStrike" noProof="0" dirty="0">
                          <a:latin typeface="Aptos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Aptos"/>
                        </a:rPr>
                        <a:t>không</a:t>
                      </a:r>
                      <a:r>
                        <a:rPr lang="en-US" sz="1800" b="0" i="0" u="none" strike="noStrike" noProof="0" dirty="0">
                          <a:latin typeface="Aptos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Aptos"/>
                        </a:rPr>
                        <a:t>quá</a:t>
                      </a:r>
                      <a:r>
                        <a:rPr lang="en-US" sz="1800" b="0" i="0" u="none" strike="noStrike" noProof="0" dirty="0">
                          <a:latin typeface="Aptos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Aptos"/>
                        </a:rPr>
                        <a:t>lớn</a:t>
                      </a:r>
                      <a:endParaRPr lang="en-US" sz="1800" b="0" i="0" u="none" strike="noStrike" noProof="0" dirty="0"/>
                    </a:p>
                  </a:txBody>
                  <a:tcPr marL="93789" marR="93789" marT="46894" marB="46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9599381"/>
                  </a:ext>
                </a:extLst>
              </a:tr>
              <a:tr h="125677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Environment</a:t>
                      </a:r>
                    </a:p>
                  </a:txBody>
                  <a:tcPr marL="93789" marR="93789" marT="46894" marB="46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E8E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n-US" sz="1800" dirty="0"/>
                        <a:t>Client-side: react, material-</a:t>
                      </a:r>
                      <a:r>
                        <a:rPr lang="en-US" sz="1800" dirty="0" err="1"/>
                        <a:t>ui</a:t>
                      </a:r>
                      <a:endParaRPr lang="en-US" sz="1800" dirty="0"/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n-US" sz="1800" dirty="0"/>
                        <a:t>Server-side: </a:t>
                      </a:r>
                      <a:r>
                        <a:rPr lang="en-US" sz="1800" dirty="0" err="1"/>
                        <a:t>nodejs</a:t>
                      </a:r>
                      <a:r>
                        <a:rPr lang="en-US" sz="1800" dirty="0"/>
                        <a:t>, express</a:t>
                      </a:r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n-US" sz="1800" dirty="0"/>
                        <a:t>Database: </a:t>
                      </a:r>
                      <a:r>
                        <a:rPr lang="en-US" sz="1800" dirty="0" err="1"/>
                        <a:t>mongodb</a:t>
                      </a:r>
                      <a:endParaRPr lang="en-US" sz="1800" dirty="0"/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n-US" sz="1800" dirty="0" err="1"/>
                        <a:t>Môi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trường</a:t>
                      </a:r>
                      <a:r>
                        <a:rPr lang="en-US" sz="1800" dirty="0"/>
                        <a:t> dev: localhost</a:t>
                      </a:r>
                    </a:p>
                  </a:txBody>
                  <a:tcPr marL="93789" marR="93789" marT="46894" marB="46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338727"/>
                  </a:ext>
                </a:extLst>
              </a:tr>
              <a:tr h="694039">
                <a:tc rowSpan="3"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Plan</a:t>
                      </a:r>
                    </a:p>
                  </a:txBody>
                  <a:tcPr marL="93789" marR="93789" marT="46894" marB="46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E8EE"/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ptos"/>
                        </a:rPr>
                        <a:t>Tuần 4: lên kế hoạch, đọc hiểu các tài liệu đã có từ các tuần trước, phân chia vai trò công việc</a:t>
                      </a:r>
                      <a:endParaRPr lang="en-US" sz="1800"/>
                    </a:p>
                  </a:txBody>
                  <a:tcPr marL="93789" marR="93789" marT="46894" marB="46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164858"/>
                  </a:ext>
                </a:extLst>
              </a:tr>
              <a:tr h="6940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ptos"/>
                        </a:rPr>
                        <a:t>Tuần 5: code client-side và server-side cho việc xác thực người dùng, thống nhất các thư viện sẽ sử dụng và API.</a:t>
                      </a:r>
                      <a:endParaRPr lang="en-US" sz="1800"/>
                    </a:p>
                  </a:txBody>
                  <a:tcPr marL="93789" marR="93789" marT="46894" marB="46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443305"/>
                  </a:ext>
                </a:extLst>
              </a:tr>
              <a:tr h="4126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"/>
                        </a:rPr>
                        <a:t>Tuần 6:  code </a:t>
                      </a:r>
                      <a:r>
                        <a:rPr lang="en-US" sz="1800" b="0" i="0" u="none" strike="noStrike" noProof="0" dirty="0" err="1">
                          <a:latin typeface="Aptos"/>
                        </a:rPr>
                        <a:t>sinh</a:t>
                      </a:r>
                      <a:r>
                        <a:rPr lang="en-US" sz="1800" b="0" i="0" u="none" strike="noStrike" noProof="0" dirty="0">
                          <a:latin typeface="Aptos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Aptos"/>
                        </a:rPr>
                        <a:t>khóa</a:t>
                      </a:r>
                      <a:r>
                        <a:rPr lang="en-US" sz="1800" b="0" i="0" u="none" strike="noStrike" noProof="0" dirty="0">
                          <a:latin typeface="Aptos"/>
                        </a:rPr>
                        <a:t>, </a:t>
                      </a:r>
                      <a:r>
                        <a:rPr lang="en-US" sz="1800" b="0" i="0" u="none" strike="noStrike" noProof="0" dirty="0" err="1">
                          <a:latin typeface="Aptos"/>
                        </a:rPr>
                        <a:t>trao</a:t>
                      </a:r>
                      <a:r>
                        <a:rPr lang="en-US" sz="1800" b="0" i="0" u="none" strike="noStrike" noProof="0" dirty="0">
                          <a:latin typeface="Aptos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Aptos"/>
                        </a:rPr>
                        <a:t>đổi</a:t>
                      </a:r>
                      <a:r>
                        <a:rPr lang="en-US" sz="1800" b="0" i="0" u="none" strike="noStrike" noProof="0" dirty="0">
                          <a:latin typeface="Aptos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Aptos"/>
                        </a:rPr>
                        <a:t>dữ</a:t>
                      </a:r>
                      <a:r>
                        <a:rPr lang="en-US" sz="1800" b="0" i="0" u="none" strike="noStrike" noProof="0" dirty="0">
                          <a:latin typeface="Aptos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Aptos"/>
                        </a:rPr>
                        <a:t>liệu</a:t>
                      </a:r>
                      <a:r>
                        <a:rPr lang="en-US" sz="1800" b="0" i="0" u="none" strike="noStrike" noProof="0" dirty="0">
                          <a:latin typeface="Aptos"/>
                        </a:rPr>
                        <a:t>, </a:t>
                      </a:r>
                      <a:r>
                        <a:rPr lang="en-US" sz="1800" b="0" i="0" u="none" strike="noStrike" noProof="0" dirty="0" err="1">
                          <a:latin typeface="Aptos"/>
                        </a:rPr>
                        <a:t>xác</a:t>
                      </a:r>
                      <a:r>
                        <a:rPr lang="en-US" sz="1800" b="0" i="0" u="none" strike="noStrike" noProof="0" dirty="0">
                          <a:latin typeface="Aptos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Aptos"/>
                        </a:rPr>
                        <a:t>thực</a:t>
                      </a:r>
                      <a:r>
                        <a:rPr lang="en-US" sz="1800" b="0" i="0" u="none" strike="noStrike" noProof="0" dirty="0">
                          <a:latin typeface="Aptos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Aptos"/>
                        </a:rPr>
                        <a:t>tính</a:t>
                      </a:r>
                      <a:r>
                        <a:rPr lang="en-US" sz="1800" b="0" i="0" u="none" strike="noStrike" noProof="0" dirty="0">
                          <a:latin typeface="Aptos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Aptos"/>
                        </a:rPr>
                        <a:t>toàn</a:t>
                      </a:r>
                      <a:r>
                        <a:rPr lang="en-US" sz="1800" b="0" i="0" u="none" strike="noStrike" noProof="0" dirty="0">
                          <a:latin typeface="Aptos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Aptos"/>
                        </a:rPr>
                        <a:t>vẹn</a:t>
                      </a:r>
                      <a:r>
                        <a:rPr lang="en-US" sz="1800" b="0" i="0" u="none" strike="noStrike" noProof="0" dirty="0">
                          <a:latin typeface="Aptos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Aptos"/>
                        </a:rPr>
                        <a:t>dữ</a:t>
                      </a:r>
                      <a:r>
                        <a:rPr lang="en-US" sz="1800" b="0" i="0" u="none" strike="noStrike" noProof="0" dirty="0">
                          <a:latin typeface="Aptos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Aptos"/>
                        </a:rPr>
                        <a:t>liệu</a:t>
                      </a:r>
                      <a:endParaRPr lang="en-US" sz="1800" dirty="0"/>
                    </a:p>
                  </a:txBody>
                  <a:tcPr marL="93789" marR="93789" marT="46894" marB="468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425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B301639-16EC-A6FA-A04B-4440D6F1B66C}"/>
              </a:ext>
            </a:extLst>
          </p:cNvPr>
          <p:cNvSpPr txBox="1"/>
          <p:nvPr/>
        </p:nvSpPr>
        <p:spPr>
          <a:xfrm>
            <a:off x="1971106" y="32766"/>
            <a:ext cx="552691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Chatting System </a:t>
            </a:r>
          </a:p>
        </p:txBody>
      </p:sp>
    </p:spTree>
    <p:extLst>
      <p:ext uri="{BB962C8B-B14F-4D97-AF65-F5344CB8AC3E}">
        <p14:creationId xmlns:p14="http://schemas.microsoft.com/office/powerpoint/2010/main" val="4113342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diagram of a company&#10;&#10;Description automatically generated">
            <a:extLst>
              <a:ext uri="{FF2B5EF4-FFF2-40B4-BE49-F238E27FC236}">
                <a16:creationId xmlns:a16="http://schemas.microsoft.com/office/drawing/2014/main" id="{7B55488E-3FB5-9CB7-7308-33FB849A7B1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r="-598" b="-3774"/>
          <a:stretch/>
        </p:blipFill>
        <p:spPr>
          <a:xfrm>
            <a:off x="643467" y="1361933"/>
            <a:ext cx="10905066" cy="4134133"/>
          </a:xfrm>
          <a:prstGeom prst="rect">
            <a:avLst/>
          </a:prstGeom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9AF317-70E0-FE19-90CF-C621AD1BF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FAA7CBD-BAA7-4FEA-91CE-6D3DF3848A2D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E615C2-7FC4-FFDD-EEF8-21D446509B0E}"/>
              </a:ext>
            </a:extLst>
          </p:cNvPr>
          <p:cNvSpPr/>
          <p:nvPr/>
        </p:nvSpPr>
        <p:spPr>
          <a:xfrm>
            <a:off x="2114550" y="1000125"/>
            <a:ext cx="2261965" cy="742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1EE347-6D31-79C3-DE67-0D113BABCDDD}"/>
              </a:ext>
            </a:extLst>
          </p:cNvPr>
          <p:cNvSpPr txBox="1"/>
          <p:nvPr/>
        </p:nvSpPr>
        <p:spPr>
          <a:xfrm>
            <a:off x="643467" y="296001"/>
            <a:ext cx="552691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Function tree: Chatting System</a:t>
            </a:r>
          </a:p>
        </p:txBody>
      </p:sp>
    </p:spTree>
    <p:extLst>
      <p:ext uri="{BB962C8B-B14F-4D97-AF65-F5344CB8AC3E}">
        <p14:creationId xmlns:p14="http://schemas.microsoft.com/office/powerpoint/2010/main" val="2648485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05D63F-9624-F1FA-FF06-A5CA24C0E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39047"/>
            <a:ext cx="10905066" cy="5179904"/>
          </a:xfrm>
          <a:prstGeom prst="rect">
            <a:avLst/>
          </a:prstGeom>
          <a:ln>
            <a:noFill/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B3AE32-6838-23FE-C11D-1AD0E25E2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7CBD-BAA7-4FEA-91CE-6D3DF3848A2D}" type="slidenum">
              <a:rPr lang="en-US" smtClean="0"/>
              <a:t>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FEADE3-A2C2-D4A1-148A-4E74484C5D2E}"/>
              </a:ext>
            </a:extLst>
          </p:cNvPr>
          <p:cNvSpPr txBox="1"/>
          <p:nvPr/>
        </p:nvSpPr>
        <p:spPr>
          <a:xfrm>
            <a:off x="5041438" y="222320"/>
            <a:ext cx="552691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Test case </a:t>
            </a:r>
          </a:p>
        </p:txBody>
      </p:sp>
    </p:spTree>
    <p:extLst>
      <p:ext uri="{BB962C8B-B14F-4D97-AF65-F5344CB8AC3E}">
        <p14:creationId xmlns:p14="http://schemas.microsoft.com/office/powerpoint/2010/main" val="1986296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B3AE32-6838-23FE-C11D-1AD0E25E2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7CBD-BAA7-4FEA-91CE-6D3DF3848A2D}" type="slidenum">
              <a:rPr lang="en-US" smtClean="0"/>
              <a:t>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FEADE3-A2C2-D4A1-148A-4E74484C5D2E}"/>
              </a:ext>
            </a:extLst>
          </p:cNvPr>
          <p:cNvSpPr txBox="1"/>
          <p:nvPr/>
        </p:nvSpPr>
        <p:spPr>
          <a:xfrm>
            <a:off x="5034504" y="180240"/>
            <a:ext cx="552691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Test case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81CC4C-C8A0-3604-FB16-4E8730725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17" y="876079"/>
            <a:ext cx="10684166" cy="510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00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chat&#10;&#10;Description automatically generated">
            <a:extLst>
              <a:ext uri="{FF2B5EF4-FFF2-40B4-BE49-F238E27FC236}">
                <a16:creationId xmlns:a16="http://schemas.microsoft.com/office/drawing/2014/main" id="{45BECC8F-5354-C71D-69AE-22A753174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2" y="1167679"/>
            <a:ext cx="6410084" cy="3830028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7703387-E65D-C28E-E447-B7A59B820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872" y="543354"/>
            <a:ext cx="3854945" cy="1831098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login form&#10;&#10;Description automatically generated">
            <a:extLst>
              <a:ext uri="{FF2B5EF4-FFF2-40B4-BE49-F238E27FC236}">
                <a16:creationId xmlns:a16="http://schemas.microsoft.com/office/drawing/2014/main" id="{BFD6383D-75EF-948D-856D-96C266B80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058" y="3748194"/>
            <a:ext cx="3854945" cy="181182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35E3D-5F30-70FE-8677-D11C35AC1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7822" y="6435478"/>
            <a:ext cx="6359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FAA7CBD-BAA7-4FEA-91CE-6D3DF3848A2D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0D8D93-A465-3E7F-07FF-0B601CB57877}"/>
              </a:ext>
            </a:extLst>
          </p:cNvPr>
          <p:cNvSpPr txBox="1"/>
          <p:nvPr/>
        </p:nvSpPr>
        <p:spPr>
          <a:xfrm>
            <a:off x="752650" y="611063"/>
            <a:ext cx="552691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PoC screen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2000A7F-7E41-7574-2324-34CA81B59BF2}"/>
              </a:ext>
            </a:extLst>
          </p:cNvPr>
          <p:cNvSpPr/>
          <p:nvPr/>
        </p:nvSpPr>
        <p:spPr>
          <a:xfrm>
            <a:off x="7695872" y="2411110"/>
            <a:ext cx="244168" cy="239208"/>
          </a:xfrm>
          <a:prstGeom prst="ellipse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BE040F-D78A-5B05-FCAA-BDF02170FF5D}"/>
              </a:ext>
            </a:extLst>
          </p:cNvPr>
          <p:cNvSpPr txBox="1"/>
          <p:nvPr/>
        </p:nvSpPr>
        <p:spPr>
          <a:xfrm>
            <a:off x="7940039" y="2334310"/>
            <a:ext cx="3854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Login screen: người </a:t>
            </a:r>
            <a:r>
              <a:rPr lang="en-US" sz="1600" dirty="0" err="1"/>
              <a:t>dùng</a:t>
            </a:r>
            <a:r>
              <a:rPr lang="en-US" sz="1600" dirty="0"/>
              <a:t> </a:t>
            </a:r>
            <a:r>
              <a:rPr lang="en-US" sz="1600" dirty="0" err="1"/>
              <a:t>thực</a:t>
            </a:r>
            <a:r>
              <a:rPr lang="en-US" sz="1600" dirty="0"/>
              <a:t> </a:t>
            </a:r>
            <a:r>
              <a:rPr lang="en-US" sz="1600" dirty="0" err="1"/>
              <a:t>hiện</a:t>
            </a:r>
            <a:r>
              <a:rPr lang="en-US" sz="1600" dirty="0"/>
              <a:t> </a:t>
            </a:r>
            <a:r>
              <a:rPr lang="en-US" sz="1600" dirty="0" err="1"/>
              <a:t>đăng</a:t>
            </a:r>
            <a:r>
              <a:rPr lang="en-US" sz="1600" dirty="0"/>
              <a:t> </a:t>
            </a:r>
            <a:r>
              <a:rPr lang="en-US" sz="1600" dirty="0" err="1"/>
              <a:t>nhập</a:t>
            </a:r>
            <a:r>
              <a:rPr lang="en-US" sz="1600" dirty="0"/>
              <a:t> </a:t>
            </a:r>
            <a:r>
              <a:rPr lang="en-US" sz="1600" dirty="0" err="1"/>
              <a:t>bằng</a:t>
            </a:r>
            <a:r>
              <a:rPr lang="en-US" sz="1600" dirty="0"/>
              <a:t> email, password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1F85FD-70A4-5CCF-572B-1C61C5B518C3}"/>
              </a:ext>
            </a:extLst>
          </p:cNvPr>
          <p:cNvSpPr txBox="1"/>
          <p:nvPr/>
        </p:nvSpPr>
        <p:spPr>
          <a:xfrm>
            <a:off x="7940038" y="2824223"/>
            <a:ext cx="3854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Nhấn</a:t>
            </a:r>
            <a:r>
              <a:rPr lang="en-US" sz="1600" dirty="0"/>
              <a:t> </a:t>
            </a:r>
            <a:r>
              <a:rPr lang="en-US" sz="1600" dirty="0" err="1"/>
              <a:t>nút</a:t>
            </a:r>
            <a:r>
              <a:rPr lang="en-US" sz="1600" dirty="0"/>
              <a:t> SIGN IN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đăng</a:t>
            </a:r>
            <a:r>
              <a:rPr lang="en-US" sz="1600" dirty="0"/>
              <a:t> </a:t>
            </a:r>
            <a:r>
              <a:rPr lang="en-US" sz="1600" dirty="0" err="1"/>
              <a:t>nhập</a:t>
            </a:r>
            <a:endParaRPr lang="en-US" sz="16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A196A07-B82C-3E90-3C40-DFC01D4856A2}"/>
              </a:ext>
            </a:extLst>
          </p:cNvPr>
          <p:cNvSpPr/>
          <p:nvPr/>
        </p:nvSpPr>
        <p:spPr>
          <a:xfrm>
            <a:off x="7695872" y="5663401"/>
            <a:ext cx="244168" cy="239208"/>
          </a:xfrm>
          <a:prstGeom prst="ellipse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DA4063-8578-9220-39FB-24EC00C5CC3A}"/>
              </a:ext>
            </a:extLst>
          </p:cNvPr>
          <p:cNvSpPr txBox="1"/>
          <p:nvPr/>
        </p:nvSpPr>
        <p:spPr>
          <a:xfrm>
            <a:off x="7940039" y="5586601"/>
            <a:ext cx="3854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Signup screen: người </a:t>
            </a:r>
            <a:r>
              <a:rPr lang="en-US" sz="1600" dirty="0" err="1"/>
              <a:t>dùng</a:t>
            </a:r>
            <a:r>
              <a:rPr lang="en-US" sz="1600" dirty="0"/>
              <a:t> </a:t>
            </a:r>
            <a:r>
              <a:rPr lang="en-US" sz="1600" dirty="0" err="1"/>
              <a:t>thực</a:t>
            </a:r>
            <a:r>
              <a:rPr lang="en-US" sz="1600" dirty="0"/>
              <a:t> </a:t>
            </a:r>
            <a:r>
              <a:rPr lang="en-US" sz="1600" dirty="0" err="1"/>
              <a:t>hiện</a:t>
            </a:r>
            <a:r>
              <a:rPr lang="en-US" sz="1600" dirty="0"/>
              <a:t> </a:t>
            </a:r>
            <a:r>
              <a:rPr lang="en-US" sz="1600" dirty="0" err="1"/>
              <a:t>đăng</a:t>
            </a:r>
            <a:r>
              <a:rPr lang="en-US" sz="1600" dirty="0"/>
              <a:t> </a:t>
            </a:r>
            <a:r>
              <a:rPr lang="en-US" sz="1600" dirty="0" err="1"/>
              <a:t>kí</a:t>
            </a:r>
            <a:r>
              <a:rPr lang="en-US" sz="1600" dirty="0"/>
              <a:t> </a:t>
            </a:r>
            <a:r>
              <a:rPr lang="en-US" sz="1600" dirty="0" err="1"/>
              <a:t>bằng</a:t>
            </a:r>
            <a:r>
              <a:rPr lang="en-US" sz="1600" dirty="0"/>
              <a:t> email, password, username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22D069-1601-5938-C2FC-3C25931C3D12}"/>
              </a:ext>
            </a:extLst>
          </p:cNvPr>
          <p:cNvSpPr txBox="1"/>
          <p:nvPr/>
        </p:nvSpPr>
        <p:spPr>
          <a:xfrm>
            <a:off x="7940038" y="6076514"/>
            <a:ext cx="3854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Nhấn</a:t>
            </a:r>
            <a:r>
              <a:rPr lang="en-US" sz="1600" dirty="0"/>
              <a:t> </a:t>
            </a:r>
            <a:r>
              <a:rPr lang="en-US" sz="1600" dirty="0" err="1"/>
              <a:t>nút</a:t>
            </a:r>
            <a:r>
              <a:rPr lang="en-US" sz="1600" dirty="0"/>
              <a:t> SIGN UP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đăng</a:t>
            </a:r>
            <a:r>
              <a:rPr lang="en-US" sz="1600" dirty="0"/>
              <a:t> </a:t>
            </a:r>
            <a:r>
              <a:rPr lang="en-US" sz="1600" dirty="0" err="1"/>
              <a:t>kí</a:t>
            </a:r>
            <a:endParaRPr lang="en-US" sz="160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B4FC5D7-6DC7-90E0-2E15-E2147BFD6636}"/>
              </a:ext>
            </a:extLst>
          </p:cNvPr>
          <p:cNvSpPr/>
          <p:nvPr/>
        </p:nvSpPr>
        <p:spPr>
          <a:xfrm>
            <a:off x="3017192" y="872673"/>
            <a:ext cx="244168" cy="239208"/>
          </a:xfrm>
          <a:prstGeom prst="ellipse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8C28E3-2D28-987A-5AC6-8ED4EEE10E9C}"/>
              </a:ext>
            </a:extLst>
          </p:cNvPr>
          <p:cNvSpPr txBox="1"/>
          <p:nvPr/>
        </p:nvSpPr>
        <p:spPr>
          <a:xfrm>
            <a:off x="3261360" y="823000"/>
            <a:ext cx="3854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Main screen: </a:t>
            </a:r>
            <a:r>
              <a:rPr lang="en-US" sz="1600" dirty="0" err="1"/>
              <a:t>màn</a:t>
            </a:r>
            <a:r>
              <a:rPr lang="en-US" sz="1600" dirty="0"/>
              <a:t> </a:t>
            </a:r>
            <a:r>
              <a:rPr lang="en-US" sz="1600" dirty="0" err="1"/>
              <a:t>hình</a:t>
            </a:r>
            <a:r>
              <a:rPr lang="en-US" sz="1600" dirty="0"/>
              <a:t> chat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84ACB17-C788-BFF8-C826-84002A8AF70B}"/>
              </a:ext>
            </a:extLst>
          </p:cNvPr>
          <p:cNvSpPr/>
          <p:nvPr/>
        </p:nvSpPr>
        <p:spPr>
          <a:xfrm>
            <a:off x="6368672" y="4259580"/>
            <a:ext cx="510928" cy="259080"/>
          </a:xfrm>
          <a:prstGeom prst="ellipse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3.1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4C22605-430D-D7D5-CD40-E8AB8D0595C8}"/>
              </a:ext>
            </a:extLst>
          </p:cNvPr>
          <p:cNvSpPr/>
          <p:nvPr/>
        </p:nvSpPr>
        <p:spPr>
          <a:xfrm>
            <a:off x="6368672" y="1874097"/>
            <a:ext cx="510928" cy="259080"/>
          </a:xfrm>
          <a:prstGeom prst="ellipse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3.2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DB790EC-1F2F-0D45-25B7-D3B338115A77}"/>
              </a:ext>
            </a:extLst>
          </p:cNvPr>
          <p:cNvSpPr/>
          <p:nvPr/>
        </p:nvSpPr>
        <p:spPr>
          <a:xfrm>
            <a:off x="1758572" y="1491833"/>
            <a:ext cx="510928" cy="259080"/>
          </a:xfrm>
          <a:prstGeom prst="ellipse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3.3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5E0433-C436-1C5C-12BE-1B54D86C0B7B}"/>
              </a:ext>
            </a:extLst>
          </p:cNvPr>
          <p:cNvSpPr txBox="1"/>
          <p:nvPr/>
        </p:nvSpPr>
        <p:spPr>
          <a:xfrm>
            <a:off x="653574" y="5077951"/>
            <a:ext cx="63976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/>
              <a:t>3.1 Người </a:t>
            </a:r>
            <a:r>
              <a:rPr lang="en-US" sz="1600" dirty="0" err="1"/>
              <a:t>dùng</a:t>
            </a:r>
            <a:r>
              <a:rPr lang="en-US" sz="1600" dirty="0"/>
              <a:t> </a:t>
            </a:r>
            <a:r>
              <a:rPr lang="en-US" sz="1600" dirty="0" err="1"/>
              <a:t>nhập</a:t>
            </a:r>
            <a:r>
              <a:rPr lang="en-US" sz="1600" dirty="0"/>
              <a:t> tin </a:t>
            </a:r>
            <a:r>
              <a:rPr lang="en-US" sz="1600" dirty="0" err="1"/>
              <a:t>nhắn</a:t>
            </a:r>
            <a:r>
              <a:rPr lang="en-US" sz="1600" dirty="0"/>
              <a:t>, </a:t>
            </a:r>
            <a:r>
              <a:rPr lang="en-US" sz="1600" dirty="0" err="1"/>
              <a:t>kéo</a:t>
            </a:r>
            <a:r>
              <a:rPr lang="en-US" sz="1600" dirty="0"/>
              <a:t> </a:t>
            </a:r>
            <a:r>
              <a:rPr lang="en-US" sz="1600" dirty="0" err="1"/>
              <a:t>thả</a:t>
            </a:r>
            <a:r>
              <a:rPr lang="en-US" sz="1600" dirty="0"/>
              <a:t> file. </a:t>
            </a:r>
            <a:r>
              <a:rPr lang="en-US" sz="1600" dirty="0" err="1"/>
              <a:t>Bấm</a:t>
            </a:r>
            <a:r>
              <a:rPr lang="en-US" sz="1600" dirty="0"/>
              <a:t> </a:t>
            </a:r>
            <a:r>
              <a:rPr lang="en-US" sz="1600" dirty="0" err="1"/>
              <a:t>nét</a:t>
            </a:r>
            <a:r>
              <a:rPr lang="en-US" sz="1600" dirty="0"/>
              <a:t> “send” </a:t>
            </a:r>
            <a:r>
              <a:rPr lang="en-US" sz="1600" dirty="0" err="1"/>
              <a:t>để</a:t>
            </a:r>
            <a:r>
              <a:rPr lang="en-US" sz="1600" dirty="0"/>
              <a:t> gửi tin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/>
              <a:t>3.2 Người dung </a:t>
            </a:r>
            <a:r>
              <a:rPr lang="en-US" sz="1600" dirty="0" err="1"/>
              <a:t>nhận</a:t>
            </a:r>
            <a:r>
              <a:rPr lang="en-US" sz="1600" dirty="0"/>
              <a:t> tin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đọc</a:t>
            </a:r>
            <a:r>
              <a:rPr lang="en-US" sz="1600" dirty="0"/>
              <a:t> tin </a:t>
            </a:r>
            <a:r>
              <a:rPr lang="en-US" sz="1600" dirty="0" err="1"/>
              <a:t>nhắn</a:t>
            </a:r>
            <a:r>
              <a:rPr lang="en-US" sz="16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/>
              <a:t>3.2 Danh </a:t>
            </a:r>
            <a:r>
              <a:rPr lang="en-US" sz="1600" dirty="0" err="1"/>
              <a:t>sách</a:t>
            </a:r>
            <a:r>
              <a:rPr lang="en-US" sz="1600" dirty="0"/>
              <a:t> </a:t>
            </a:r>
            <a:r>
              <a:rPr lang="en-US" sz="1600" dirty="0" err="1"/>
              <a:t>bạn</a:t>
            </a:r>
            <a:r>
              <a:rPr lang="en-US" sz="1600" dirty="0"/>
              <a:t> </a:t>
            </a:r>
            <a:r>
              <a:rPr lang="en-US" sz="1600" dirty="0" err="1"/>
              <a:t>bè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tin </a:t>
            </a:r>
            <a:r>
              <a:rPr lang="en-US" sz="1600" dirty="0" err="1"/>
              <a:t>nhắn</a:t>
            </a:r>
            <a:r>
              <a:rPr lang="en-US" sz="1600" dirty="0"/>
              <a:t> </a:t>
            </a:r>
            <a:r>
              <a:rPr lang="en-US" sz="1600" dirty="0" err="1"/>
              <a:t>mới</a:t>
            </a:r>
            <a:r>
              <a:rPr lang="en-US" sz="1600" dirty="0"/>
              <a:t> </a:t>
            </a:r>
            <a:r>
              <a:rPr lang="en-US" sz="1600" dirty="0" err="1"/>
              <a:t>nhất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7118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4749fb8-d4ad-42a4-b892-a413f3d47d4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75547CFA0E42F42A34FCCD6FF07EA83" ma:contentTypeVersion="14" ma:contentTypeDescription="Create a new document." ma:contentTypeScope="" ma:versionID="b1eae6b8c162930aaf9a1a06b8781e87">
  <xsd:schema xmlns:xsd="http://www.w3.org/2001/XMLSchema" xmlns:xs="http://www.w3.org/2001/XMLSchema" xmlns:p="http://schemas.microsoft.com/office/2006/metadata/properties" xmlns:ns3="f4749fb8-d4ad-42a4-b892-a413f3d47d4d" targetNamespace="http://schemas.microsoft.com/office/2006/metadata/properties" ma:root="true" ma:fieldsID="05d4364e59a1be9adbd768ffdefbf949" ns3:_="">
    <xsd:import namespace="f4749fb8-d4ad-42a4-b892-a413f3d47d4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749fb8-d4ad-42a4-b892-a413f3d47d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EF409F2-584E-4C86-A93C-56D3A6A5890F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f4749fb8-d4ad-42a4-b892-a413f3d47d4d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23BE284-A605-47A7-90B2-8AA3B941CD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749fb8-d4ad-42a4-b892-a413f3d47d4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F6A2EFD-CD1F-450A-9C44-37277572EE6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302</Words>
  <Application>Microsoft Office PowerPoint</Application>
  <PresentationFormat>Widescreen</PresentationFormat>
  <Paragraphs>53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Saira ExtraCondensed Medium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HOÀNG HỮU MINH AN</dc:creator>
  <cp:lastModifiedBy>HOÀNG HỮU MINH AN</cp:lastModifiedBy>
  <cp:revision>4</cp:revision>
  <dcterms:created xsi:type="dcterms:W3CDTF">2024-03-11T15:30:06Z</dcterms:created>
  <dcterms:modified xsi:type="dcterms:W3CDTF">2024-03-14T16:03:33Z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0x010100F75547CFA0E42F42A34FCCD6FF07EA83</vt:lpwstr>
  </property>
</Properties>
</file>